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4" r:id="rId10"/>
    <p:sldId id="265" r:id="rId11"/>
    <p:sldId id="264" r:id="rId12"/>
    <p:sldId id="289" r:id="rId13"/>
    <p:sldId id="267" r:id="rId14"/>
    <p:sldId id="288" r:id="rId15"/>
    <p:sldId id="291" r:id="rId16"/>
    <p:sldId id="292" r:id="rId17"/>
    <p:sldId id="287" r:id="rId18"/>
    <p:sldId id="274" r:id="rId19"/>
    <p:sldId id="293" r:id="rId20"/>
    <p:sldId id="294" r:id="rId21"/>
    <p:sldId id="270" r:id="rId22"/>
    <p:sldId id="295" r:id="rId23"/>
    <p:sldId id="296" r:id="rId24"/>
    <p:sldId id="297" r:id="rId25"/>
    <p:sldId id="273" r:id="rId26"/>
    <p:sldId id="290" r:id="rId27"/>
    <p:sldId id="285" r:id="rId28"/>
    <p:sldId id="272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46246" autoAdjust="0"/>
  </p:normalViewPr>
  <p:slideViewPr>
    <p:cSldViewPr snapToGrid="0" snapToObjects="1">
      <p:cViewPr varScale="1">
        <p:scale>
          <a:sx n="45" d="100"/>
          <a:sy n="45" d="100"/>
        </p:scale>
        <p:origin x="-29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56189-EE8C-BA42-BA7B-9E26D271C9A7}" type="datetimeFigureOut">
              <a:rPr lang="en-US" smtClean="0"/>
              <a:t>12/5/13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001FA-C91B-554B-8818-6908C4AEB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79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Ruby Concurrency</a:t>
            </a:r>
          </a:p>
          <a:p>
            <a:endParaRPr lang="en-US" dirty="0" smtClean="0"/>
          </a:p>
          <a:p>
            <a:r>
              <a:rPr lang="en-US" dirty="0" smtClean="0"/>
              <a:t>Hello, my name is Jerry D'Antonio. I work for VHT (formerly Virtual Hold Technology),</a:t>
            </a:r>
          </a:p>
          <a:p>
            <a:r>
              <a:rPr lang="en-US" dirty="0" smtClean="0"/>
              <a:t>an </a:t>
            </a:r>
            <a:r>
              <a:rPr lang="en-US" dirty="0" err="1" smtClean="0"/>
              <a:t>Erlang</a:t>
            </a:r>
            <a:r>
              <a:rPr lang="en-US" dirty="0" smtClean="0"/>
              <a:t> and Ruby shop in Akron, Ohio. Today I'm here to talk to you about concurrency.</a:t>
            </a:r>
          </a:p>
          <a:p>
            <a:endParaRPr lang="en-US" dirty="0" smtClean="0"/>
          </a:p>
          <a:p>
            <a:r>
              <a:rPr lang="en-US" dirty="0" smtClean="0"/>
              <a:t>## Slide 1: Introduction</a:t>
            </a:r>
          </a:p>
          <a:p>
            <a:endParaRPr lang="en-US" dirty="0" smtClean="0"/>
          </a:p>
          <a:p>
            <a:r>
              <a:rPr lang="en-US" dirty="0" smtClean="0"/>
              <a:t>### Asynchronous</a:t>
            </a:r>
          </a:p>
          <a:p>
            <a:endParaRPr lang="en-US" dirty="0" smtClean="0"/>
          </a:p>
          <a:p>
            <a:r>
              <a:rPr lang="en-US" dirty="0" smtClean="0"/>
              <a:t>The word of the day is "Asynchronous"</a:t>
            </a:r>
          </a:p>
          <a:p>
            <a:endParaRPr lang="en-US" dirty="0" smtClean="0"/>
          </a:p>
          <a:p>
            <a:r>
              <a:rPr lang="en-US" dirty="0" smtClean="0"/>
              <a:t>* Old-school concurrency is "lock and synchronize"--synchronize threads by locking shared resources</a:t>
            </a:r>
          </a:p>
          <a:p>
            <a:r>
              <a:rPr lang="en-US" dirty="0" smtClean="0"/>
              <a:t>* With asynchronous concurrency we *coordinate* independent operations without locking</a:t>
            </a:r>
          </a:p>
          <a:p>
            <a:r>
              <a:rPr lang="en-US" dirty="0" smtClean="0"/>
              <a:t>* There are many patterns for performing asynchronous concurrency</a:t>
            </a:r>
          </a:p>
          <a:p>
            <a:endParaRPr lang="en-US" dirty="0" smtClean="0"/>
          </a:p>
          <a:p>
            <a:r>
              <a:rPr lang="en-US" dirty="0" smtClean="0"/>
              <a:t>### What We'll Cover</a:t>
            </a:r>
          </a:p>
          <a:p>
            <a:endParaRPr lang="en-US" dirty="0" smtClean="0"/>
          </a:p>
          <a:p>
            <a:r>
              <a:rPr lang="en-US" dirty="0" smtClean="0"/>
              <a:t>Today we will look at numerous asynchronous concurrency </a:t>
            </a:r>
            <a:r>
              <a:rPr lang="en-US" dirty="0" smtClean="0"/>
              <a:t>abstractions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Each is available in one or more programming languages other than Ruby--either as a widely-followed specification, in the standard library, or in the language itself</a:t>
            </a:r>
          </a:p>
          <a:p>
            <a:r>
              <a:rPr lang="en-US" dirty="0" smtClean="0"/>
              <a:t>* We will look at a *ton* of source code</a:t>
            </a:r>
          </a:p>
          <a:p>
            <a:r>
              <a:rPr lang="en-US" dirty="0" smtClean="0"/>
              <a:t>* All the source code is available in a </a:t>
            </a:r>
            <a:r>
              <a:rPr lang="en-US" dirty="0" err="1" smtClean="0"/>
              <a:t>GitHub</a:t>
            </a:r>
            <a:r>
              <a:rPr lang="en-US" dirty="0" smtClean="0"/>
              <a:t> repo along with the slides and the notes</a:t>
            </a:r>
          </a:p>
          <a:p>
            <a:r>
              <a:rPr lang="en-US" dirty="0" smtClean="0"/>
              <a:t>* Most of the code we will look at will use the Concurrent Ruby gem</a:t>
            </a:r>
          </a:p>
          <a:p>
            <a:r>
              <a:rPr lang="en-US" dirty="0" smtClean="0"/>
              <a:t>  * An MIT licensed open source gem that I created</a:t>
            </a:r>
          </a:p>
          <a:p>
            <a:r>
              <a:rPr lang="en-US" dirty="0" smtClean="0"/>
              <a:t>  * We use it at VHT</a:t>
            </a:r>
          </a:p>
          <a:p>
            <a:r>
              <a:rPr lang="en-US" dirty="0" smtClean="0"/>
              <a:t>  * Intended to be a "utility belt" with a bunch of useful concurrency tools</a:t>
            </a:r>
          </a:p>
          <a:p>
            <a:r>
              <a:rPr lang="en-US" dirty="0" smtClean="0"/>
              <a:t>  * Simple-yet-powerful tools, loosely coupled, each with a single purpose</a:t>
            </a:r>
          </a:p>
          <a:p>
            <a:r>
              <a:rPr lang="en-US" dirty="0" smtClean="0"/>
              <a:t>  * Each is based on a concurrency tool available in another language</a:t>
            </a:r>
          </a:p>
          <a:p>
            <a:r>
              <a:rPr lang="en-US" dirty="0" smtClean="0"/>
              <a:t>  * It has no dependencies outside of the Ruby standard library</a:t>
            </a:r>
          </a:p>
          <a:p>
            <a:r>
              <a:rPr lang="en-US" dirty="0" smtClean="0"/>
              <a:t>  * It does not use Fibers so behaves consistently across interpreters</a:t>
            </a:r>
          </a:p>
          <a:p>
            <a:r>
              <a:rPr lang="en-US" dirty="0" smtClean="0"/>
              <a:t>  * It has no known </a:t>
            </a:r>
            <a:r>
              <a:rPr lang="en-US" dirty="0" smtClean="0"/>
              <a:t>incompatibilities </a:t>
            </a:r>
            <a:r>
              <a:rPr lang="en-US" dirty="0" smtClean="0"/>
              <a:t>with any major gems</a:t>
            </a:r>
          </a:p>
          <a:p>
            <a:r>
              <a:rPr lang="en-US" dirty="0" smtClean="0"/>
              <a:t>  * It should be usable in any program you want to use it in--programs that already exist and that you have yet to write</a:t>
            </a:r>
          </a:p>
          <a:p>
            <a:r>
              <a:rPr lang="en-US" dirty="0" smtClean="0"/>
              <a:t>  * It is available on </a:t>
            </a:r>
            <a:r>
              <a:rPr lang="en-US" dirty="0" err="1" smtClean="0"/>
              <a:t>GitHub</a:t>
            </a:r>
            <a:r>
              <a:rPr lang="en-US" dirty="0" smtClean="0"/>
              <a:t> (https://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jdantonio</a:t>
            </a:r>
            <a:r>
              <a:rPr lang="en-US" dirty="0" smtClean="0"/>
              <a:t>/concurrent-ruby)</a:t>
            </a:r>
          </a:p>
          <a:p>
            <a:r>
              <a:rPr lang="en-US" dirty="0" smtClean="0"/>
              <a:t>  * And </a:t>
            </a:r>
            <a:r>
              <a:rPr lang="en-US" dirty="0" err="1" smtClean="0"/>
              <a:t>Rubygems</a:t>
            </a:r>
            <a:r>
              <a:rPr lang="en-US" dirty="0" smtClean="0"/>
              <a:t> (https://</a:t>
            </a:r>
            <a:r>
              <a:rPr lang="en-US" dirty="0" err="1" smtClean="0"/>
              <a:t>rubygems.org</a:t>
            </a:r>
            <a:r>
              <a:rPr lang="en-US" dirty="0" smtClean="0"/>
              <a:t>/gems/concurrent-ruby)</a:t>
            </a:r>
          </a:p>
          <a:p>
            <a:pPr marL="0" indent="0">
              <a:buFontTx/>
              <a:buNone/>
            </a:pPr>
            <a:r>
              <a:rPr lang="en-US" dirty="0" smtClean="0"/>
              <a:t>* </a:t>
            </a:r>
            <a:r>
              <a:rPr lang="en-US" dirty="0" smtClean="0"/>
              <a:t>We don't have time to go over all the code line-by-line so I ask that you focus on the *concepts* and examine the code in detail later</a:t>
            </a:r>
          </a:p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68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10: Enter the Hamster</a:t>
            </a:r>
          </a:p>
          <a:p>
            <a:endParaRPr lang="en-US" dirty="0" smtClean="0"/>
          </a:p>
          <a:p>
            <a:r>
              <a:rPr lang="en-US" dirty="0" smtClean="0"/>
              <a:t>* Ideal hash trees are an extremely efficient data structure that can be used, among other things, to create immutable data structures that are still extremely high-performance</a:t>
            </a:r>
          </a:p>
          <a:p>
            <a:r>
              <a:rPr lang="en-US" dirty="0" smtClean="0"/>
              <a:t>* Ideal hash trees are the underlying tech in </a:t>
            </a:r>
            <a:r>
              <a:rPr lang="en-US" dirty="0" err="1" smtClean="0"/>
              <a:t>Clojure's</a:t>
            </a:r>
            <a:r>
              <a:rPr lang="en-US" dirty="0" smtClean="0"/>
              <a:t> immutable data structures</a:t>
            </a:r>
          </a:p>
          <a:p>
            <a:r>
              <a:rPr lang="en-US" dirty="0" smtClean="0"/>
              <a:t>* The Hamster gem is an excellent Ruby library providing thread safe immutable data structures based on ideal hash trees</a:t>
            </a:r>
          </a:p>
          <a:p>
            <a:endParaRPr lang="en-US" dirty="0" smtClean="0"/>
          </a:p>
          <a:p>
            <a:r>
              <a:rPr lang="en-US" dirty="0" smtClean="0"/>
              <a:t>* http://</a:t>
            </a:r>
            <a:r>
              <a:rPr lang="en-US" dirty="0" err="1" smtClean="0"/>
              <a:t>infoscience.epfl.ch</a:t>
            </a:r>
            <a:r>
              <a:rPr lang="en-US" dirty="0" smtClean="0"/>
              <a:t>/record/64394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infoscience.epfl.ch</a:t>
            </a:r>
            <a:r>
              <a:rPr lang="en-US" dirty="0" smtClean="0"/>
              <a:t>/record/64394/files/</a:t>
            </a:r>
            <a:r>
              <a:rPr lang="en-US" dirty="0" err="1" smtClean="0"/>
              <a:t>triesearches.pdf</a:t>
            </a:r>
            <a:endParaRPr lang="en-US" dirty="0" smtClean="0"/>
          </a:p>
          <a:p>
            <a:r>
              <a:rPr lang="en-US" dirty="0" smtClean="0"/>
              <a:t>* http://</a:t>
            </a:r>
            <a:r>
              <a:rPr lang="en-US" dirty="0" err="1" smtClean="0"/>
              <a:t>lampwww.epfl.ch</a:t>
            </a:r>
            <a:r>
              <a:rPr lang="en-US" dirty="0" smtClean="0"/>
              <a:t>/papers/</a:t>
            </a:r>
            <a:r>
              <a:rPr lang="en-US" dirty="0" err="1" smtClean="0"/>
              <a:t>idealhashtrees.pdf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64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11: Hamster and </a:t>
            </a:r>
            <a:r>
              <a:rPr lang="en-US" dirty="0" err="1" smtClean="0"/>
              <a:t>thread_safe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### Hamster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harukizaemon</a:t>
            </a:r>
            <a:r>
              <a:rPr lang="en-US" dirty="0" smtClean="0"/>
              <a:t>/hamster</a:t>
            </a:r>
          </a:p>
          <a:p>
            <a:endParaRPr lang="en-US" dirty="0" smtClean="0"/>
          </a:p>
          <a:p>
            <a:r>
              <a:rPr lang="en-US" dirty="0" smtClean="0"/>
              <a:t>* The first example uses a Hamster vector instead of an array</a:t>
            </a:r>
          </a:p>
          <a:p>
            <a:r>
              <a:rPr lang="en-US" dirty="0" smtClean="0"/>
              <a:t>* Because the vector is immutable we need to copy it on every operation rather than modify it in-place</a:t>
            </a:r>
          </a:p>
          <a:p>
            <a:r>
              <a:rPr lang="en-US" dirty="0" smtClean="0"/>
              <a:t>* Because of the internal ideal hash tree implementation this is an incredibly fast operation</a:t>
            </a:r>
          </a:p>
          <a:p>
            <a:r>
              <a:rPr lang="en-US" dirty="0" smtClean="0"/>
              <a:t>* Our agent is now thread safe *and* calls to `#value` returns and immutable vector</a:t>
            </a:r>
          </a:p>
          <a:p>
            <a:r>
              <a:rPr lang="en-US" dirty="0" smtClean="0"/>
              <a:t>* Of course, that hashes in the vector are still mutable...</a:t>
            </a:r>
          </a:p>
          <a:p>
            <a:endParaRPr lang="en-US" dirty="0" smtClean="0"/>
          </a:p>
          <a:p>
            <a:r>
              <a:rPr lang="en-US" dirty="0" smtClean="0"/>
              <a:t>### </a:t>
            </a:r>
            <a:r>
              <a:rPr lang="en-US" dirty="0" err="1" smtClean="0"/>
              <a:t>thread_safe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headius</a:t>
            </a:r>
            <a:r>
              <a:rPr lang="en-US" dirty="0" smtClean="0"/>
              <a:t>/</a:t>
            </a:r>
            <a:r>
              <a:rPr lang="en-US" dirty="0" err="1" smtClean="0"/>
              <a:t>thread_safe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</a:t>
            </a:r>
            <a:r>
              <a:rPr lang="en-US" dirty="0" err="1" smtClean="0"/>
              <a:t>thread_safe</a:t>
            </a:r>
            <a:r>
              <a:rPr lang="en-US" dirty="0" smtClean="0"/>
              <a:t> is an excellent library providing thread-safe implementation of Ruby's Array and Hash classes</a:t>
            </a:r>
          </a:p>
          <a:p>
            <a:r>
              <a:rPr lang="en-US" dirty="0" smtClean="0"/>
              <a:t>* Built be a member of the </a:t>
            </a:r>
            <a:r>
              <a:rPr lang="en-US" dirty="0" err="1" smtClean="0"/>
              <a:t>JRuby</a:t>
            </a:r>
            <a:r>
              <a:rPr lang="en-US" dirty="0" smtClean="0"/>
              <a:t> core team (but supports MRI and </a:t>
            </a:r>
            <a:r>
              <a:rPr lang="en-US" dirty="0" err="1" smtClean="0"/>
              <a:t>Rbx</a:t>
            </a:r>
            <a:r>
              <a:rPr lang="en-US" dirty="0" smtClean="0"/>
              <a:t>, too)</a:t>
            </a:r>
          </a:p>
          <a:p>
            <a:r>
              <a:rPr lang="en-US" dirty="0" smtClean="0"/>
              <a:t>* Access to the internal array in this example is thread-safe, but we still provide a mutable reference</a:t>
            </a:r>
          </a:p>
          <a:p>
            <a:endParaRPr lang="en-US" dirty="0" smtClean="0"/>
          </a:p>
          <a:p>
            <a:r>
              <a:rPr lang="en-US" dirty="0" smtClean="0"/>
              <a:t>### Remember...</a:t>
            </a:r>
          </a:p>
          <a:p>
            <a:endParaRPr lang="en-US" dirty="0" smtClean="0"/>
          </a:p>
          <a:p>
            <a:r>
              <a:rPr lang="en-US" dirty="0" smtClean="0"/>
              <a:t>*Thread-safety and immutability are not the same thing*</a:t>
            </a:r>
          </a:p>
          <a:p>
            <a:endParaRPr lang="en-US" dirty="0" smtClean="0"/>
          </a:p>
          <a:p>
            <a:r>
              <a:rPr lang="en-US" dirty="0" smtClean="0"/>
              <a:t>*Always be aware of what you are passing across threads and protect your data accordingly*</a:t>
            </a:r>
          </a:p>
          <a:p>
            <a:endParaRPr lang="en-US" dirty="0" smtClean="0"/>
          </a:p>
          <a:p>
            <a:r>
              <a:rPr lang="en-US" dirty="0" smtClean="0"/>
              <a:t>Note: This agent implementation provides a couple of constructor arguments that can help--see the README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93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12: Promises, Promises</a:t>
            </a:r>
          </a:p>
          <a:p>
            <a:endParaRPr lang="en-US" dirty="0" smtClean="0"/>
          </a:p>
          <a:p>
            <a:r>
              <a:rPr lang="en-US" dirty="0" smtClean="0"/>
              <a:t>A `Promise` is a variation of the Future abstraction we saw earlier. It's the most prominent asynchronous</a:t>
            </a:r>
          </a:p>
          <a:p>
            <a:r>
              <a:rPr lang="en-US" dirty="0" smtClean="0"/>
              <a:t>concurrency abstraction in JavaScript. </a:t>
            </a:r>
            <a:r>
              <a:rPr lang="en-US" dirty="0" err="1" smtClean="0"/>
              <a:t>jQuery</a:t>
            </a:r>
            <a:r>
              <a:rPr lang="en-US" dirty="0" smtClean="0"/>
              <a:t> calls them *defers*.</a:t>
            </a:r>
          </a:p>
          <a:p>
            <a:endParaRPr lang="en-US" dirty="0" smtClean="0"/>
          </a:p>
          <a:p>
            <a:r>
              <a:rPr lang="en-US" dirty="0" smtClean="0"/>
              <a:t>* http://</a:t>
            </a:r>
            <a:r>
              <a:rPr lang="en-US" dirty="0" err="1" smtClean="0"/>
              <a:t>wiki.commonjs.org</a:t>
            </a:r>
            <a:r>
              <a:rPr lang="en-US" dirty="0" smtClean="0"/>
              <a:t>/wiki/Promises/A</a:t>
            </a:r>
          </a:p>
          <a:p>
            <a:r>
              <a:rPr lang="en-US" dirty="0" smtClean="0"/>
              <a:t>* http://promises-</a:t>
            </a:r>
            <a:r>
              <a:rPr lang="en-US" dirty="0" err="1" smtClean="0"/>
              <a:t>aplus.github.io</a:t>
            </a:r>
            <a:r>
              <a:rPr lang="en-US" dirty="0" smtClean="0"/>
              <a:t>/promises-spec/</a:t>
            </a:r>
          </a:p>
          <a:p>
            <a:endParaRPr lang="en-US" dirty="0" smtClean="0"/>
          </a:p>
          <a:p>
            <a:r>
              <a:rPr lang="en-US" dirty="0" smtClean="0"/>
              <a:t>*</a:t>
            </a:r>
            <a:r>
              <a:rPr lang="en-US" baseline="0" dirty="0" smtClean="0"/>
              <a:t> C</a:t>
            </a:r>
            <a:r>
              <a:rPr lang="en-US" dirty="0" smtClean="0"/>
              <a:t>olloquially, </a:t>
            </a:r>
            <a:r>
              <a:rPr lang="en-US" dirty="0" smtClean="0"/>
              <a:t>"future" (with a lowercase "f") is any asynchronous abstraction that represents</a:t>
            </a:r>
          </a:p>
          <a:p>
            <a:r>
              <a:rPr lang="en-US" dirty="0" smtClean="0"/>
              <a:t>  an operation that will occur at some nondeterministic time in the future</a:t>
            </a:r>
          </a:p>
          <a:p>
            <a:r>
              <a:rPr lang="en-US" dirty="0" smtClean="0"/>
              <a:t>* The Future class we saw early is just one possible variation</a:t>
            </a:r>
          </a:p>
          <a:p>
            <a:r>
              <a:rPr lang="en-US" dirty="0" smtClean="0"/>
              <a:t>* "Promise" and "Defer" are also names for futures</a:t>
            </a:r>
          </a:p>
          <a:p>
            <a:r>
              <a:rPr lang="en-US" dirty="0" smtClean="0"/>
              <a:t>* Different libraries implement them differently, or implement them the same but call</a:t>
            </a:r>
          </a:p>
          <a:p>
            <a:r>
              <a:rPr lang="en-US" dirty="0" smtClean="0"/>
              <a:t>  them different things</a:t>
            </a:r>
          </a:p>
          <a:p>
            <a:r>
              <a:rPr lang="en-US" dirty="0" smtClean="0"/>
              <a:t>* It is common to hear/read the phrase "method X returns a future"</a:t>
            </a:r>
          </a:p>
          <a:p>
            <a:r>
              <a:rPr lang="en-US" dirty="0" smtClean="0"/>
              <a:t>* The Concurrent Ruby library uses the `</a:t>
            </a:r>
            <a:r>
              <a:rPr lang="en-US" dirty="0" err="1" smtClean="0"/>
              <a:t>Oblgation</a:t>
            </a:r>
            <a:r>
              <a:rPr lang="en-US" dirty="0" smtClean="0"/>
              <a:t>` </a:t>
            </a:r>
            <a:r>
              <a:rPr lang="en-US" dirty="0" err="1" smtClean="0"/>
              <a:t>mixin</a:t>
            </a:r>
            <a:r>
              <a:rPr lang="en-US" dirty="0" smtClean="0"/>
              <a:t> to define the "future" API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42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13: Simple Promise code sample</a:t>
            </a:r>
          </a:p>
          <a:p>
            <a:endParaRPr lang="en-US" dirty="0" smtClean="0"/>
          </a:p>
          <a:p>
            <a:r>
              <a:rPr lang="en-US" dirty="0" smtClean="0"/>
              <a:t>* Popular in JavaScript (called *defer* in </a:t>
            </a:r>
            <a:r>
              <a:rPr lang="en-US" dirty="0" err="1" smtClean="0"/>
              <a:t>jQuery</a:t>
            </a:r>
            <a:r>
              <a:rPr lang="en-US" dirty="0" smtClean="0"/>
              <a:t>)</a:t>
            </a:r>
          </a:p>
          <a:p>
            <a:r>
              <a:rPr lang="en-US" dirty="0" smtClean="0"/>
              <a:t>* Similar to the future we saw earlier but </a:t>
            </a:r>
            <a:r>
              <a:rPr lang="en-US" dirty="0" smtClean="0"/>
              <a:t>chainable</a:t>
            </a:r>
            <a:endParaRPr lang="en-US" dirty="0" smtClean="0"/>
          </a:p>
          <a:p>
            <a:r>
              <a:rPr lang="en-US" dirty="0" smtClean="0"/>
              <a:t>* A promise begets a promise which begets a promise…</a:t>
            </a:r>
          </a:p>
          <a:p>
            <a:r>
              <a:rPr lang="en-US" dirty="0" smtClean="0"/>
              <a:t>* There are strict rules for the ordering of operations in promise chains, specifically regarding failure/rejection</a:t>
            </a:r>
          </a:p>
          <a:p>
            <a:r>
              <a:rPr lang="en-US" dirty="0" smtClean="0"/>
              <a:t>* This implementation is also very true to the Promises/A and Promises/A+ specifications</a:t>
            </a:r>
          </a:p>
          <a:p>
            <a:r>
              <a:rPr lang="en-US" dirty="0" smtClean="0"/>
              <a:t>* This implementation does *not* support `Observable`--it uses the built-in callback mechanism instead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80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14: Ticking time bomb</a:t>
            </a:r>
          </a:p>
          <a:p>
            <a:endParaRPr lang="en-US" dirty="0" smtClean="0"/>
          </a:p>
          <a:p>
            <a:r>
              <a:rPr lang="en-US" dirty="0" smtClean="0"/>
              <a:t>* We've all used `</a:t>
            </a:r>
            <a:r>
              <a:rPr lang="en-US" dirty="0" err="1" smtClean="0"/>
              <a:t>cron</a:t>
            </a:r>
            <a:r>
              <a:rPr lang="en-US" dirty="0" smtClean="0"/>
              <a:t>` and it's awesome. But sometimes we want `</a:t>
            </a:r>
            <a:r>
              <a:rPr lang="en-US" dirty="0" err="1" smtClean="0"/>
              <a:t>cron</a:t>
            </a:r>
            <a:r>
              <a:rPr lang="en-US" dirty="0" smtClean="0"/>
              <a:t>`-like functionality within</a:t>
            </a:r>
            <a:r>
              <a:rPr lang="en-US" baseline="0" dirty="0" smtClean="0"/>
              <a:t> </a:t>
            </a:r>
            <a:r>
              <a:rPr lang="en-US" dirty="0" smtClean="0"/>
              <a:t>our code</a:t>
            </a:r>
          </a:p>
          <a:p>
            <a:r>
              <a:rPr lang="en-US" dirty="0" smtClean="0"/>
              <a:t>* For one-time scheduling of an event we can use `</a:t>
            </a:r>
            <a:r>
              <a:rPr lang="en-US" dirty="0" err="1" smtClean="0"/>
              <a:t>ScheduledTask</a:t>
            </a:r>
            <a:r>
              <a:rPr lang="en-US" dirty="0" smtClean="0"/>
              <a:t>`</a:t>
            </a:r>
          </a:p>
          <a:p>
            <a:r>
              <a:rPr lang="en-US" dirty="0" smtClean="0"/>
              <a:t>* This implementation is loosely based on Java's `</a:t>
            </a:r>
            <a:r>
              <a:rPr lang="en-US" dirty="0" err="1" smtClean="0"/>
              <a:t>ScheduledExecutorService</a:t>
            </a:r>
            <a:r>
              <a:rPr lang="en-US" dirty="0" smtClean="0"/>
              <a:t>`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docs.oracle.com</a:t>
            </a:r>
            <a:r>
              <a:rPr lang="en-US" dirty="0" smtClean="0"/>
              <a:t>/</a:t>
            </a:r>
            <a:r>
              <a:rPr lang="en-US" dirty="0" err="1" smtClean="0"/>
              <a:t>javase</a:t>
            </a:r>
            <a:r>
              <a:rPr lang="en-US" dirty="0" smtClean="0"/>
              <a:t>/7/docs/</a:t>
            </a:r>
            <a:r>
              <a:rPr lang="en-US" dirty="0" err="1" smtClean="0"/>
              <a:t>api</a:t>
            </a:r>
            <a:r>
              <a:rPr lang="en-US" dirty="0" smtClean="0"/>
              <a:t>/java/</a:t>
            </a:r>
            <a:r>
              <a:rPr lang="en-US" dirty="0" err="1" smtClean="0"/>
              <a:t>util</a:t>
            </a:r>
            <a:r>
              <a:rPr lang="en-US" dirty="0" smtClean="0"/>
              <a:t>/concurrent/</a:t>
            </a:r>
            <a:r>
              <a:rPr lang="en-US" dirty="0" err="1" smtClean="0"/>
              <a:t>ScheduledExecutorService.html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33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15: </a:t>
            </a:r>
            <a:r>
              <a:rPr lang="en-US" dirty="0" err="1" smtClean="0"/>
              <a:t>ScheduledTask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`</a:t>
            </a:r>
            <a:r>
              <a:rPr lang="en-US" dirty="0" err="1" smtClean="0"/>
              <a:t>ScheduledTask</a:t>
            </a:r>
            <a:r>
              <a:rPr lang="en-US" dirty="0" smtClean="0"/>
              <a:t>` looks and acts much like `Future` except that execution is delayed</a:t>
            </a:r>
          </a:p>
          <a:p>
            <a:r>
              <a:rPr lang="en-US" dirty="0" smtClean="0"/>
              <a:t>* Execution time is defined at object creation</a:t>
            </a:r>
          </a:p>
          <a:p>
            <a:r>
              <a:rPr lang="en-US" dirty="0" smtClean="0"/>
              <a:t>  * A number of seconds from now</a:t>
            </a:r>
          </a:p>
          <a:p>
            <a:r>
              <a:rPr lang="en-US" dirty="0" smtClean="0"/>
              <a:t>  * Or a specific `Time`</a:t>
            </a:r>
          </a:p>
          <a:p>
            <a:r>
              <a:rPr lang="en-US" dirty="0" smtClean="0"/>
              <a:t>* The resulting object is a "future" in the context we previously discussed</a:t>
            </a:r>
          </a:p>
          <a:p>
            <a:r>
              <a:rPr lang="en-US" dirty="0" smtClean="0"/>
              <a:t>* And this implementation supports the same `Obligation` API of `Future` and `Promise`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06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16: More fun with </a:t>
            </a:r>
            <a:r>
              <a:rPr lang="en-US" dirty="0" err="1" smtClean="0"/>
              <a:t>ScheduledTask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This implementation of `</a:t>
            </a:r>
            <a:r>
              <a:rPr lang="en-US" dirty="0" err="1" smtClean="0"/>
              <a:t>ScheduledTask</a:t>
            </a:r>
            <a:r>
              <a:rPr lang="en-US" dirty="0" smtClean="0"/>
              <a:t>` mixes in Ruby's `Observable` module</a:t>
            </a:r>
          </a:p>
          <a:p>
            <a:r>
              <a:rPr lang="en-US" dirty="0" smtClean="0"/>
              <a:t>* And a `:pending` task can also be cancelled with the `#cancel` method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05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17: And so on and so on and so on...</a:t>
            </a:r>
          </a:p>
          <a:p>
            <a:endParaRPr lang="en-US" dirty="0" smtClean="0"/>
          </a:p>
          <a:p>
            <a:r>
              <a:rPr lang="en-US" dirty="0" smtClean="0"/>
              <a:t>* The other `</a:t>
            </a:r>
            <a:r>
              <a:rPr lang="en-US" dirty="0" err="1" smtClean="0"/>
              <a:t>cron</a:t>
            </a:r>
            <a:r>
              <a:rPr lang="en-US" dirty="0" smtClean="0"/>
              <a:t>`-</a:t>
            </a:r>
            <a:r>
              <a:rPr lang="en-US" dirty="0" err="1" smtClean="0"/>
              <a:t>ish</a:t>
            </a:r>
            <a:r>
              <a:rPr lang="en-US" dirty="0" smtClean="0"/>
              <a:t> goodness we sometimes want to implement in code is a repetitive task</a:t>
            </a:r>
            <a:r>
              <a:rPr lang="en-US" baseline="0" dirty="0" smtClean="0"/>
              <a:t> </a:t>
            </a:r>
            <a:r>
              <a:rPr lang="en-US" dirty="0" smtClean="0"/>
              <a:t>that happens over and over and over again at regular intervals.</a:t>
            </a:r>
          </a:p>
          <a:p>
            <a:r>
              <a:rPr lang="en-US" dirty="0" smtClean="0"/>
              <a:t>*</a:t>
            </a:r>
            <a:r>
              <a:rPr lang="en-US" baseline="0" dirty="0" smtClean="0"/>
              <a:t> </a:t>
            </a:r>
            <a:r>
              <a:rPr lang="en-US" dirty="0" smtClean="0"/>
              <a:t>For this we use the</a:t>
            </a:r>
            <a:r>
              <a:rPr lang="en-US" baseline="0" dirty="0" smtClean="0"/>
              <a:t> </a:t>
            </a:r>
            <a:r>
              <a:rPr lang="en-US" dirty="0" smtClean="0"/>
              <a:t>`</a:t>
            </a:r>
            <a:r>
              <a:rPr lang="en-US" dirty="0" err="1" smtClean="0"/>
              <a:t>TimerTask</a:t>
            </a:r>
            <a:r>
              <a:rPr lang="en-US" dirty="0" smtClean="0"/>
              <a:t>` class.</a:t>
            </a:r>
          </a:p>
          <a:p>
            <a:r>
              <a:rPr lang="en-US" dirty="0" smtClean="0"/>
              <a:t>* This implementation is loosely based on the Java class of the same name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docs.oracle.com</a:t>
            </a:r>
            <a:r>
              <a:rPr lang="en-US" dirty="0" smtClean="0"/>
              <a:t>/</a:t>
            </a:r>
            <a:r>
              <a:rPr lang="en-US" dirty="0" err="1" smtClean="0"/>
              <a:t>javase</a:t>
            </a:r>
            <a:r>
              <a:rPr lang="en-US" dirty="0" smtClean="0"/>
              <a:t>/7/docs/</a:t>
            </a:r>
            <a:r>
              <a:rPr lang="en-US" dirty="0" err="1" smtClean="0"/>
              <a:t>api</a:t>
            </a:r>
            <a:r>
              <a:rPr lang="en-US" dirty="0" smtClean="0"/>
              <a:t>/java/</a:t>
            </a:r>
            <a:r>
              <a:rPr lang="en-US" dirty="0" err="1" smtClean="0"/>
              <a:t>util</a:t>
            </a:r>
            <a:r>
              <a:rPr lang="en-US" dirty="0" smtClean="0"/>
              <a:t>/</a:t>
            </a:r>
            <a:r>
              <a:rPr lang="en-US" dirty="0" err="1" smtClean="0"/>
              <a:t>TimerTask.html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87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18: Simple </a:t>
            </a:r>
            <a:r>
              <a:rPr lang="en-US" dirty="0" err="1" smtClean="0"/>
              <a:t>TimerTask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Want to perform an operation at regular intervals (every 10 seconds, every 5 minutes, etc.)</a:t>
            </a:r>
          </a:p>
          <a:p>
            <a:r>
              <a:rPr lang="en-US" dirty="0" smtClean="0"/>
              <a:t>* Can be stopped and restarted at will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19: </a:t>
            </a:r>
            <a:r>
              <a:rPr lang="en-US" dirty="0" err="1" smtClean="0"/>
              <a:t>TimerTask</a:t>
            </a:r>
            <a:r>
              <a:rPr lang="en-US" dirty="0" smtClean="0"/>
              <a:t> with observation</a:t>
            </a:r>
          </a:p>
          <a:p>
            <a:endParaRPr lang="en-US" dirty="0" smtClean="0"/>
          </a:p>
          <a:p>
            <a:r>
              <a:rPr lang="en-US" dirty="0" smtClean="0"/>
              <a:t>* The `</a:t>
            </a:r>
            <a:r>
              <a:rPr lang="en-US" dirty="0" err="1" smtClean="0"/>
              <a:t>TimerTask</a:t>
            </a:r>
            <a:r>
              <a:rPr lang="en-US" dirty="0" smtClean="0"/>
              <a:t>` class includes the `Observable` </a:t>
            </a:r>
            <a:r>
              <a:rPr lang="en-US" dirty="0" err="1" smtClean="0"/>
              <a:t>mixin</a:t>
            </a:r>
            <a:r>
              <a:rPr lang="en-US" dirty="0" smtClean="0"/>
              <a:t> module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9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2: Crash Test Dummy</a:t>
            </a:r>
          </a:p>
          <a:p>
            <a:endParaRPr lang="en-US" dirty="0" smtClean="0"/>
          </a:p>
          <a:p>
            <a:r>
              <a:rPr lang="en-US" dirty="0" smtClean="0"/>
              <a:t>Before we start looking at the code, we need a crash test dummy.</a:t>
            </a:r>
          </a:p>
          <a:p>
            <a:endParaRPr lang="en-US" dirty="0" smtClean="0"/>
          </a:p>
          <a:p>
            <a:r>
              <a:rPr lang="en-US" dirty="0" smtClean="0"/>
              <a:t>* Often when showing sample concurrent code we use `sleep` statements to simulate non-determinism</a:t>
            </a:r>
          </a:p>
          <a:p>
            <a:r>
              <a:rPr lang="en-US" dirty="0" smtClean="0"/>
              <a:t>* This works, but is something of a co-out</a:t>
            </a:r>
          </a:p>
          <a:p>
            <a:r>
              <a:rPr lang="en-US" dirty="0" smtClean="0"/>
              <a:t>* For this presentation I have created a small class for test driving our sample code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83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20: </a:t>
            </a:r>
            <a:r>
              <a:rPr lang="en-US" dirty="0" err="1" smtClean="0"/>
              <a:t>TimerTask</a:t>
            </a:r>
            <a:r>
              <a:rPr lang="en-US" dirty="0" smtClean="0"/>
              <a:t> that changes its own execution</a:t>
            </a:r>
          </a:p>
          <a:p>
            <a:endParaRPr lang="en-US" dirty="0" smtClean="0"/>
          </a:p>
          <a:p>
            <a:r>
              <a:rPr lang="en-US" dirty="0" smtClean="0"/>
              <a:t>* In rare cases a `</a:t>
            </a:r>
            <a:r>
              <a:rPr lang="en-US" dirty="0" err="1" smtClean="0"/>
              <a:t>TimerTask</a:t>
            </a:r>
            <a:r>
              <a:rPr lang="en-US" dirty="0" smtClean="0"/>
              <a:t>` may want to update its own execution lifecycle</a:t>
            </a:r>
          </a:p>
          <a:p>
            <a:r>
              <a:rPr lang="en-US" dirty="0" smtClean="0"/>
              <a:t>* On execution a reference to the task object will be passed as the first block parameter</a:t>
            </a:r>
          </a:p>
          <a:p>
            <a:r>
              <a:rPr lang="en-US" dirty="0" smtClean="0"/>
              <a:t>* The task can then alter its own lifecycle, even shutting itself down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43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21: All the world's a stage</a:t>
            </a:r>
          </a:p>
          <a:p>
            <a:endParaRPr lang="en-US" dirty="0" smtClean="0"/>
          </a:p>
          <a:p>
            <a:r>
              <a:rPr lang="en-US" dirty="0" smtClean="0"/>
              <a:t>The actor model is becoming very popular lately, largely due to interest in </a:t>
            </a:r>
            <a:r>
              <a:rPr lang="en-US" dirty="0" err="1" smtClean="0"/>
              <a:t>Erlang</a:t>
            </a:r>
            <a:r>
              <a:rPr lang="en-US" dirty="0" smtClean="0"/>
              <a:t>. Actors are also surprisingly controversial in some circles.</a:t>
            </a:r>
          </a:p>
          <a:p>
            <a:endParaRPr lang="en-US" dirty="0" smtClean="0"/>
          </a:p>
          <a:p>
            <a:r>
              <a:rPr lang="en-US" dirty="0" smtClean="0"/>
              <a:t>* The actor model was first proposed in 1973 by Originally proposed in 1973 by Carl Hewitt, Peter Bishop, and Richard </a:t>
            </a:r>
            <a:r>
              <a:rPr lang="en-US" dirty="0" err="1" smtClean="0"/>
              <a:t>Steiger</a:t>
            </a:r>
            <a:r>
              <a:rPr lang="en-US" dirty="0" smtClean="0"/>
              <a:t> at the M.I.T. Artificial Intelligence Laboratory</a:t>
            </a:r>
          </a:p>
          <a:p>
            <a:r>
              <a:rPr lang="en-US" dirty="0" smtClean="0"/>
              <a:t>* Much has changed since 1973</a:t>
            </a:r>
          </a:p>
          <a:p>
            <a:r>
              <a:rPr lang="en-US" dirty="0" smtClean="0"/>
              <a:t>* There is not universally accepted strict definition of what an actor is</a:t>
            </a:r>
          </a:p>
          <a:p>
            <a:r>
              <a:rPr lang="en-US" dirty="0" smtClean="0"/>
              <a:t>* Most would agree on the general idea but arguments over the details abound</a:t>
            </a:r>
          </a:p>
          <a:p>
            <a:r>
              <a:rPr lang="en-US" dirty="0" smtClean="0"/>
              <a:t>* Actor implementations vary widely--no two are the same</a:t>
            </a:r>
          </a:p>
          <a:p>
            <a:endParaRPr lang="en-US" dirty="0" smtClean="0"/>
          </a:p>
          <a:p>
            <a:r>
              <a:rPr lang="en-US" dirty="0" smtClean="0"/>
              <a:t>### What is an actor?</a:t>
            </a:r>
          </a:p>
          <a:p>
            <a:endParaRPr lang="en-US" dirty="0" smtClean="0"/>
          </a:p>
          <a:p>
            <a:r>
              <a:rPr lang="en-US" dirty="0" smtClean="0"/>
              <a:t>My definition:</a:t>
            </a:r>
          </a:p>
          <a:p>
            <a:endParaRPr lang="en-US" dirty="0" smtClean="0"/>
          </a:p>
          <a:p>
            <a:pPr marL="171450" indent="-171450">
              <a:buFont typeface="Wingdings" charset="0"/>
              <a:buChar char="Ø"/>
            </a:pPr>
            <a:r>
              <a:rPr lang="en-US" dirty="0" smtClean="0"/>
              <a:t>An independent, concurrent, single-purpose, computational entity that communicates exclusively via message passing.</a:t>
            </a:r>
          </a:p>
          <a:p>
            <a:pPr marL="0" indent="0">
              <a:buFont typeface="Wingdings" charset="0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45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22: Actor and an Actor pool</a:t>
            </a:r>
          </a:p>
          <a:p>
            <a:endParaRPr lang="en-US" dirty="0" smtClean="0"/>
          </a:p>
          <a:p>
            <a:r>
              <a:rPr lang="en-US" dirty="0" smtClean="0"/>
              <a:t>* The Actor class in this library is based solely on the Actor task defined in the </a:t>
            </a:r>
            <a:r>
              <a:rPr lang="en-US" dirty="0" err="1" smtClean="0"/>
              <a:t>Scala</a:t>
            </a:r>
            <a:r>
              <a:rPr lang="en-US" dirty="0" smtClean="0"/>
              <a:t> standard library.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www.scala-lang.org</a:t>
            </a:r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/current/</a:t>
            </a:r>
            <a:r>
              <a:rPr lang="en-US" dirty="0" err="1" smtClean="0"/>
              <a:t>index.html#scala.actors.Actor</a:t>
            </a:r>
            <a:endParaRPr lang="en-US" dirty="0" smtClean="0"/>
          </a:p>
          <a:p>
            <a:r>
              <a:rPr lang="en-US" dirty="0" smtClean="0"/>
              <a:t>* It does not implement all the features of </a:t>
            </a:r>
            <a:r>
              <a:rPr lang="en-US" dirty="0" err="1" smtClean="0"/>
              <a:t>Scala's</a:t>
            </a:r>
            <a:r>
              <a:rPr lang="en-US" dirty="0" smtClean="0"/>
              <a:t> Actor</a:t>
            </a:r>
          </a:p>
          <a:p>
            <a:r>
              <a:rPr lang="en-US" dirty="0" smtClean="0"/>
              <a:t>* But its behavior for what *has* been implemented is nearly identical</a:t>
            </a:r>
          </a:p>
          <a:p>
            <a:r>
              <a:rPr lang="en-US" dirty="0" smtClean="0"/>
              <a:t>* The excluded features mostly deal with </a:t>
            </a:r>
            <a:r>
              <a:rPr lang="en-US" dirty="0" err="1" smtClean="0"/>
              <a:t>Scala's</a:t>
            </a:r>
            <a:r>
              <a:rPr lang="en-US" dirty="0" smtClean="0"/>
              <a:t> message semantics, strong typing,</a:t>
            </a:r>
          </a:p>
          <a:p>
            <a:r>
              <a:rPr lang="en-US" dirty="0" smtClean="0"/>
              <a:t>  and other characteristics of </a:t>
            </a:r>
            <a:r>
              <a:rPr lang="en-US" dirty="0" err="1" smtClean="0"/>
              <a:t>Scala</a:t>
            </a:r>
            <a:r>
              <a:rPr lang="en-US" dirty="0" smtClean="0"/>
              <a:t> that don't really apply to Ruby.</a:t>
            </a:r>
          </a:p>
          <a:p>
            <a:r>
              <a:rPr lang="en-US" dirty="0" smtClean="0"/>
              <a:t>* Unlike most of the abstractions in this library, `Actor` takes an *object-oriented*</a:t>
            </a:r>
          </a:p>
          <a:p>
            <a:r>
              <a:rPr lang="en-US" dirty="0" smtClean="0"/>
              <a:t>  approach to asynchronous concurrency, rather than a *functional programming* approach</a:t>
            </a:r>
          </a:p>
          <a:p>
            <a:r>
              <a:rPr lang="en-US" dirty="0" smtClean="0"/>
              <a:t>* Actors are defined by </a:t>
            </a:r>
            <a:r>
              <a:rPr lang="en-US" dirty="0" err="1" smtClean="0"/>
              <a:t>subclassing</a:t>
            </a:r>
            <a:r>
              <a:rPr lang="en-US" dirty="0" smtClean="0"/>
              <a:t> the `Concurrent::Actor` class and overriding the `#act` method</a:t>
            </a:r>
          </a:p>
          <a:p>
            <a:r>
              <a:rPr lang="en-US" dirty="0" smtClean="0"/>
              <a:t>* Actors can also be pooled--a collection of actors share the same mailbox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41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23: Different ways to post</a:t>
            </a:r>
          </a:p>
          <a:p>
            <a:endParaRPr lang="en-US" dirty="0" smtClean="0"/>
          </a:p>
          <a:p>
            <a:r>
              <a:rPr lang="en-US" dirty="0" smtClean="0"/>
              <a:t>* There are several variations of the `#post` method available</a:t>
            </a:r>
          </a:p>
          <a:p>
            <a:r>
              <a:rPr lang="en-US" dirty="0" smtClean="0"/>
              <a:t>* The `#post?` method returns a "future" object that can be queried for the result</a:t>
            </a:r>
          </a:p>
          <a:p>
            <a:r>
              <a:rPr lang="en-US" dirty="0" smtClean="0"/>
              <a:t>* The `post!` method blocks and waits for the result</a:t>
            </a:r>
          </a:p>
          <a:p>
            <a:r>
              <a:rPr lang="en-US" dirty="0" smtClean="0"/>
              <a:t>  * `Concurrent::Runnable::</a:t>
            </a:r>
            <a:r>
              <a:rPr lang="en-US" dirty="0" err="1" smtClean="0"/>
              <a:t>LifecycleError</a:t>
            </a:r>
            <a:r>
              <a:rPr lang="en-US" dirty="0" smtClean="0"/>
              <a:t>` will be raised if the message cannot be</a:t>
            </a:r>
          </a:p>
          <a:p>
            <a:r>
              <a:rPr lang="en-US" dirty="0" smtClean="0"/>
              <a:t>    queued, such as when the `Actor` is not running.</a:t>
            </a:r>
          </a:p>
          <a:p>
            <a:r>
              <a:rPr lang="en-US" dirty="0" smtClean="0"/>
              <a:t>  * `Concurrent::</a:t>
            </a:r>
            <a:r>
              <a:rPr lang="en-US" dirty="0" err="1" smtClean="0"/>
              <a:t>TimeoutError</a:t>
            </a:r>
            <a:r>
              <a:rPr lang="en-US" dirty="0" smtClean="0"/>
              <a:t>` will be raised if the message is not processed within</a:t>
            </a:r>
          </a:p>
          <a:p>
            <a:r>
              <a:rPr lang="en-US" dirty="0" smtClean="0"/>
              <a:t>    the designated timeout period</a:t>
            </a:r>
          </a:p>
          <a:p>
            <a:r>
              <a:rPr lang="en-US" dirty="0" smtClean="0"/>
              <a:t>  * Any exception raised during message processing will be re-raised after all</a:t>
            </a:r>
          </a:p>
          <a:p>
            <a:r>
              <a:rPr lang="en-US" dirty="0" smtClean="0"/>
              <a:t>    post-processing operations (such as observer callbacks) have completed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73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24: Actor with observation</a:t>
            </a:r>
          </a:p>
          <a:p>
            <a:endParaRPr lang="en-US" dirty="0" smtClean="0"/>
          </a:p>
          <a:p>
            <a:r>
              <a:rPr lang="en-US" dirty="0" smtClean="0"/>
              <a:t>* It should be no surprise by this time that `Actor` includes the `Observable` </a:t>
            </a:r>
            <a:r>
              <a:rPr lang="en-US" dirty="0" err="1" smtClean="0"/>
              <a:t>mixin</a:t>
            </a:r>
            <a:endParaRPr lang="en-US" dirty="0" smtClean="0"/>
          </a:p>
          <a:p>
            <a:r>
              <a:rPr lang="en-US" dirty="0" smtClean="0"/>
              <a:t>  module and can be observed in standard fashion</a:t>
            </a:r>
          </a:p>
          <a:p>
            <a:r>
              <a:rPr lang="en-US" dirty="0" smtClean="0"/>
              <a:t>* Note that the observer's `#update` method also receives the message as an argument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99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25: Actor Ping Pong</a:t>
            </a:r>
          </a:p>
          <a:p>
            <a:endParaRPr lang="en-US" dirty="0" smtClean="0"/>
          </a:p>
          <a:p>
            <a:r>
              <a:rPr lang="en-US" dirty="0" smtClean="0"/>
              <a:t>* The canonical actor example seems to be two actors playing ping pong</a:t>
            </a:r>
          </a:p>
          <a:p>
            <a:r>
              <a:rPr lang="en-US" dirty="0" smtClean="0"/>
              <a:t>* This is a Ruby variant of a </a:t>
            </a:r>
            <a:r>
              <a:rPr lang="en-US" dirty="0" err="1" smtClean="0"/>
              <a:t>Scala</a:t>
            </a:r>
            <a:r>
              <a:rPr lang="en-US" dirty="0" smtClean="0"/>
              <a:t> version implemented in a well-known tutorial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www.scala-lang.org</a:t>
            </a:r>
            <a:r>
              <a:rPr lang="en-US" dirty="0" smtClean="0"/>
              <a:t>/old/node/242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7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26: Who watches the Watchmen?</a:t>
            </a:r>
          </a:p>
          <a:p>
            <a:endParaRPr lang="en-US" dirty="0" smtClean="0"/>
          </a:p>
          <a:p>
            <a:r>
              <a:rPr lang="en-US" dirty="0" smtClean="0"/>
              <a:t>* </a:t>
            </a:r>
            <a:r>
              <a:rPr lang="en-US" dirty="0" err="1" smtClean="0"/>
              <a:t>Erlang</a:t>
            </a:r>
            <a:r>
              <a:rPr lang="en-US" dirty="0" smtClean="0"/>
              <a:t> is known for its fault tolerance, known to be helped achieve nine-nines of uptime (99.9999999%) in one well-known case (http://</a:t>
            </a:r>
            <a:r>
              <a:rPr lang="en-US" dirty="0" err="1" smtClean="0"/>
              <a:t>stackoverflow.com</a:t>
            </a:r>
            <a:r>
              <a:rPr lang="en-US" dirty="0" smtClean="0"/>
              <a:t>/questions/8426897/erlangs-99-9999999-nine-nines-reliability)</a:t>
            </a:r>
          </a:p>
          <a:p>
            <a:r>
              <a:rPr lang="en-US" dirty="0" smtClean="0"/>
              <a:t>* The fault tolerance has less to do with the language and the virtual machine than it does deliberate design decisions</a:t>
            </a:r>
          </a:p>
          <a:p>
            <a:r>
              <a:rPr lang="en-US" dirty="0" smtClean="0"/>
              <a:t>* One key tool for obtaining high uptime is the Supervisor module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www.erlang.org</a:t>
            </a:r>
            <a:r>
              <a:rPr lang="en-US" dirty="0" smtClean="0"/>
              <a:t>/doc/man/</a:t>
            </a:r>
            <a:r>
              <a:rPr lang="en-US" dirty="0" err="1" smtClean="0"/>
              <a:t>supervisor.html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99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27: The awesome power of the Supervisor</a:t>
            </a:r>
          </a:p>
          <a:p>
            <a:endParaRPr lang="en-US" dirty="0" smtClean="0"/>
          </a:p>
          <a:p>
            <a:r>
              <a:rPr lang="en-US" dirty="0" smtClean="0"/>
              <a:t>This complex example combines actors, actor pools, timer tasks, and supervisors to show the power of the Concurrent Library</a:t>
            </a:r>
          </a:p>
          <a:p>
            <a:endParaRPr lang="en-US" dirty="0" smtClean="0"/>
          </a:p>
          <a:p>
            <a:r>
              <a:rPr lang="en-US" dirty="0" smtClean="0"/>
              <a:t>* The supervisor class in the Concurrent Ruby library is a functionally-complete copy of </a:t>
            </a:r>
            <a:r>
              <a:rPr lang="en-US" dirty="0" err="1" smtClean="0"/>
              <a:t>Erlang's</a:t>
            </a:r>
            <a:r>
              <a:rPr lang="en-US" dirty="0" smtClean="0"/>
              <a:t> </a:t>
            </a:r>
            <a:r>
              <a:rPr lang="en-US" dirty="0" smtClean="0"/>
              <a:t>supervisor in </a:t>
            </a:r>
            <a:r>
              <a:rPr lang="en-US" dirty="0" smtClean="0"/>
              <a:t>Ruby</a:t>
            </a:r>
          </a:p>
          <a:p>
            <a:r>
              <a:rPr lang="en-US" dirty="0" smtClean="0"/>
              <a:t>* Can be used with any object that supports three methods: a blocking `#run` method, a `#running?` predicate method, and a `#stop` method that can be called from a different thread</a:t>
            </a:r>
          </a:p>
          <a:p>
            <a:r>
              <a:rPr lang="en-US" dirty="0" smtClean="0"/>
              <a:t>* The `Runnable` </a:t>
            </a:r>
            <a:r>
              <a:rPr lang="en-US" dirty="0" err="1" smtClean="0"/>
              <a:t>mixin</a:t>
            </a:r>
            <a:r>
              <a:rPr lang="en-US" dirty="0" smtClean="0"/>
              <a:t> module in this library provides that functionality</a:t>
            </a:r>
          </a:p>
          <a:p>
            <a:r>
              <a:rPr lang="en-US" dirty="0" smtClean="0"/>
              <a:t>* Simple add one or more workers to the Supervisor and it will manage the lifecycle of the workers, including restarting them on failure</a:t>
            </a:r>
          </a:p>
          <a:p>
            <a:r>
              <a:rPr lang="en-US" dirty="0" smtClean="0"/>
              <a:t>* Supervisors can supervise other supervisors, creating supervisor trees, just like </a:t>
            </a:r>
            <a:r>
              <a:rPr lang="en-US" dirty="0" err="1" smtClean="0"/>
              <a:t>Erlang</a:t>
            </a:r>
            <a:r>
              <a:rPr lang="en-US" dirty="0" smtClean="0"/>
              <a:t> (http://</a:t>
            </a:r>
            <a:r>
              <a:rPr lang="en-US" dirty="0" err="1" smtClean="0"/>
              <a:t>www.erlang.org</a:t>
            </a:r>
            <a:r>
              <a:rPr lang="en-US" dirty="0" smtClean="0"/>
              <a:t>/documentation/doc-4.9.1/doc/</a:t>
            </a:r>
            <a:r>
              <a:rPr lang="en-US" dirty="0" err="1" smtClean="0"/>
              <a:t>design_principles</a:t>
            </a:r>
            <a:r>
              <a:rPr lang="en-US" dirty="0" smtClean="0"/>
              <a:t>/</a:t>
            </a:r>
            <a:r>
              <a:rPr lang="en-US" dirty="0" err="1" smtClean="0"/>
              <a:t>sup_princ.html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### Code example</a:t>
            </a:r>
          </a:p>
          <a:p>
            <a:endParaRPr lang="en-US" dirty="0" smtClean="0"/>
          </a:p>
          <a:p>
            <a:r>
              <a:rPr lang="en-US" dirty="0" smtClean="0"/>
              <a:t>* Create a simple actor for obtaining finance information</a:t>
            </a:r>
          </a:p>
          <a:p>
            <a:r>
              <a:rPr lang="en-US" dirty="0" smtClean="0"/>
              <a:t>* Create a pool of actors</a:t>
            </a:r>
          </a:p>
          <a:p>
            <a:r>
              <a:rPr lang="en-US" dirty="0" smtClean="0"/>
              <a:t>* A pool is a set of actors that share a common mailbox and load balance the processing of messages to the shared mailbox</a:t>
            </a:r>
          </a:p>
          <a:p>
            <a:r>
              <a:rPr lang="en-US" dirty="0" smtClean="0"/>
              <a:t>* Create two timer tasks that send messages to the pool at random intervals</a:t>
            </a:r>
          </a:p>
          <a:p>
            <a:r>
              <a:rPr lang="en-US" dirty="0" smtClean="0"/>
              <a:t>* Create a supervisor</a:t>
            </a:r>
          </a:p>
          <a:p>
            <a:r>
              <a:rPr lang="en-US" dirty="0" smtClean="0"/>
              <a:t>* Add the actors and the timer tasks to the supervisor as workers</a:t>
            </a:r>
          </a:p>
          <a:p>
            <a:r>
              <a:rPr lang="en-US" dirty="0" smtClean="0"/>
              <a:t>* Run the supervisor, which runs the workers</a:t>
            </a:r>
          </a:p>
          <a:p>
            <a:r>
              <a:rPr lang="en-US" dirty="0" smtClean="0"/>
              <a:t>* See spot run...</a:t>
            </a:r>
          </a:p>
          <a:p>
            <a:r>
              <a:rPr lang="en-US" dirty="0" smtClean="0"/>
              <a:t>* Stop everything by stopping the supervisor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207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38: Write Code!</a:t>
            </a:r>
          </a:p>
          <a:p>
            <a:endParaRPr lang="en-US" dirty="0" smtClean="0"/>
          </a:p>
          <a:p>
            <a:r>
              <a:rPr lang="en-US" dirty="0" smtClean="0"/>
              <a:t>*This is my challenge to you: go write concurrent code!*</a:t>
            </a:r>
          </a:p>
          <a:p>
            <a:endParaRPr lang="en-US" dirty="0" smtClean="0"/>
          </a:p>
          <a:p>
            <a:r>
              <a:rPr lang="en-US" dirty="0" smtClean="0"/>
              <a:t>* Concurrency is hard</a:t>
            </a:r>
          </a:p>
          <a:p>
            <a:r>
              <a:rPr lang="en-US" dirty="0" smtClean="0"/>
              <a:t>* Concurrent code </a:t>
            </a:r>
            <a:r>
              <a:rPr lang="en-US" smtClean="0"/>
              <a:t>behaves differently</a:t>
            </a:r>
            <a:endParaRPr lang="en-US" dirty="0" smtClean="0"/>
          </a:p>
          <a:p>
            <a:r>
              <a:rPr lang="en-US" dirty="0" smtClean="0"/>
              <a:t>* Concurrency requires different ways of thinking</a:t>
            </a:r>
          </a:p>
          <a:p>
            <a:r>
              <a:rPr lang="en-US" dirty="0" smtClean="0"/>
              <a:t>* Concurrency uses different designs</a:t>
            </a:r>
          </a:p>
          <a:p>
            <a:endParaRPr lang="en-US" dirty="0" smtClean="0"/>
          </a:p>
          <a:p>
            <a:r>
              <a:rPr lang="en-US" dirty="0" smtClean="0"/>
              <a:t>*The only way to learn concurrency is to write concurrent code.*</a:t>
            </a:r>
          </a:p>
          <a:p>
            <a:endParaRPr lang="en-US" dirty="0" smtClean="0"/>
          </a:p>
          <a:p>
            <a:r>
              <a:rPr lang="en-US" dirty="0" smtClean="0"/>
              <a:t>* This presentation has shown many powerful things without ever showing `</a:t>
            </a:r>
            <a:r>
              <a:rPr lang="en-US" dirty="0" err="1" smtClean="0"/>
              <a:t>Thread.new</a:t>
            </a:r>
            <a:r>
              <a:rPr lang="en-US" dirty="0" smtClean="0"/>
              <a:t>`</a:t>
            </a:r>
          </a:p>
          <a:p>
            <a:r>
              <a:rPr lang="en-US" dirty="0" smtClean="0"/>
              <a:t>* None of the code examples show more than 30 lines of code</a:t>
            </a:r>
          </a:p>
          <a:p>
            <a:r>
              <a:rPr lang="en-US" dirty="0" smtClean="0"/>
              <a:t>* Most are less than 10 lines</a:t>
            </a:r>
          </a:p>
          <a:p>
            <a:r>
              <a:rPr lang="en-US" dirty="0" smtClean="0"/>
              <a:t>* All of this code was tested in IRB (that's how the output was verified)</a:t>
            </a:r>
          </a:p>
          <a:p>
            <a:r>
              <a:rPr lang="en-US" dirty="0" smtClean="0"/>
              <a:t>* This presentation and all the code is in </a:t>
            </a:r>
            <a:r>
              <a:rPr lang="en-US" dirty="0" err="1" smtClean="0"/>
              <a:t>GitHub</a:t>
            </a:r>
            <a:r>
              <a:rPr lang="en-US" dirty="0" smtClean="0"/>
              <a:t> and there is even a </a:t>
            </a:r>
            <a:r>
              <a:rPr lang="en-US" dirty="0" err="1" smtClean="0"/>
              <a:t>Gemfile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*Everyone here now has the ability to write concurrent code.*</a:t>
            </a:r>
          </a:p>
          <a:p>
            <a:endParaRPr lang="en-US" dirty="0" smtClean="0"/>
          </a:p>
          <a:p>
            <a:r>
              <a:rPr lang="en-US" dirty="0" smtClean="0"/>
              <a:t>* Open your favorite editor</a:t>
            </a:r>
          </a:p>
          <a:p>
            <a:r>
              <a:rPr lang="en-US" dirty="0" smtClean="0"/>
              <a:t>* Open a console</a:t>
            </a:r>
          </a:p>
          <a:p>
            <a:r>
              <a:rPr lang="en-US" dirty="0" smtClean="0"/>
              <a:t>* `</a:t>
            </a:r>
            <a:r>
              <a:rPr lang="en-US" dirty="0" err="1" smtClean="0"/>
              <a:t>git</a:t>
            </a:r>
            <a:r>
              <a:rPr lang="en-US" dirty="0" smtClean="0"/>
              <a:t> clone`</a:t>
            </a:r>
          </a:p>
          <a:p>
            <a:r>
              <a:rPr lang="en-US" dirty="0" smtClean="0"/>
              <a:t>* `bundle install`</a:t>
            </a:r>
          </a:p>
          <a:p>
            <a:r>
              <a:rPr lang="en-US" dirty="0" smtClean="0"/>
              <a:t>* `</a:t>
            </a:r>
            <a:r>
              <a:rPr lang="en-US" dirty="0" err="1" smtClean="0"/>
              <a:t>irb</a:t>
            </a:r>
            <a:r>
              <a:rPr lang="en-US" dirty="0" smtClean="0"/>
              <a:t>`</a:t>
            </a:r>
          </a:p>
          <a:p>
            <a:endParaRPr lang="en-US" dirty="0" smtClean="0"/>
          </a:p>
          <a:p>
            <a:r>
              <a:rPr lang="en-US" dirty="0" smtClean="0"/>
              <a:t>*Write Code*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52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3: Finance class</a:t>
            </a:r>
          </a:p>
          <a:p>
            <a:endParaRPr lang="en-US" dirty="0" smtClean="0"/>
          </a:p>
          <a:p>
            <a:r>
              <a:rPr lang="en-US" dirty="0" smtClean="0"/>
              <a:t>This class will serve as our crash test dummy. We will use this class in almost all of our sample code. It isn't a very well-designed class but it exhibits several characteristics which are important when writing concurrent code.</a:t>
            </a:r>
          </a:p>
          <a:p>
            <a:endParaRPr lang="en-US" dirty="0" smtClean="0"/>
          </a:p>
          <a:p>
            <a:r>
              <a:rPr lang="en-US" dirty="0" smtClean="0"/>
              <a:t>### What does it do?</a:t>
            </a:r>
          </a:p>
          <a:p>
            <a:endParaRPr lang="en-US" dirty="0" smtClean="0"/>
          </a:p>
          <a:p>
            <a:r>
              <a:rPr lang="en-US" dirty="0" smtClean="0"/>
              <a:t>This class:</a:t>
            </a:r>
          </a:p>
          <a:p>
            <a:endParaRPr lang="en-US" dirty="0" smtClean="0"/>
          </a:p>
          <a:p>
            <a:r>
              <a:rPr lang="en-US" dirty="0" smtClean="0"/>
              <a:t>* Takes the name of a company (say, "Yahoo") in the constructor</a:t>
            </a:r>
          </a:p>
          <a:p>
            <a:r>
              <a:rPr lang="en-US" dirty="0" smtClean="0"/>
              <a:t>* Uses the `#update` method to query a Yahoo API and retrieve a list of stock ticker symbols for that company on all known international stock exchanges</a:t>
            </a:r>
          </a:p>
          <a:p>
            <a:r>
              <a:rPr lang="en-US" dirty="0" smtClean="0"/>
              <a:t>* It parses the returned data, removing the AJAX wrapper and converting what remains into an array of hashes</a:t>
            </a:r>
          </a:p>
          <a:p>
            <a:r>
              <a:rPr lang="en-US" dirty="0" smtClean="0"/>
              <a:t>* It then stores the data in an instance variable</a:t>
            </a:r>
          </a:p>
          <a:p>
            <a:endParaRPr lang="en-US" dirty="0" smtClean="0"/>
          </a:p>
          <a:p>
            <a:r>
              <a:rPr lang="en-US" dirty="0" smtClean="0"/>
              <a:t>### Characteristics of the code</a:t>
            </a:r>
          </a:p>
          <a:p>
            <a:endParaRPr lang="en-US" dirty="0" smtClean="0"/>
          </a:p>
          <a:p>
            <a:r>
              <a:rPr lang="en-US" dirty="0" smtClean="0"/>
              <a:t>* Performs blocking I/O--one of the main reasons for concurrency</a:t>
            </a:r>
          </a:p>
          <a:p>
            <a:r>
              <a:rPr lang="en-US" dirty="0" smtClean="0"/>
              <a:t>* It performs a computationally-intensive tasks--requires true *parallelism* for improved performance</a:t>
            </a:r>
          </a:p>
          <a:p>
            <a:r>
              <a:rPr lang="en-US" dirty="0" smtClean="0"/>
              <a:t>* Is a *mutable* object (shared mutable data is bad)</a:t>
            </a:r>
          </a:p>
          <a:p>
            <a:r>
              <a:rPr lang="en-US" dirty="0" smtClean="0"/>
              <a:t>* Exposes a reference to a mutable data structure via an attribute reader (again, shared mutable data is bad)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2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4: Back to the Future</a:t>
            </a:r>
          </a:p>
          <a:p>
            <a:endParaRPr lang="en-US" dirty="0" smtClean="0"/>
          </a:p>
          <a:p>
            <a:r>
              <a:rPr lang="en-US" dirty="0" smtClean="0"/>
              <a:t>The first abstraction we are going to look at is the *future*.</a:t>
            </a:r>
          </a:p>
          <a:p>
            <a:endParaRPr lang="en-US" dirty="0" smtClean="0"/>
          </a:p>
          <a:p>
            <a:r>
              <a:rPr lang="en-US" dirty="0" smtClean="0"/>
              <a:t>* http://</a:t>
            </a:r>
            <a:r>
              <a:rPr lang="en-US" dirty="0" err="1" smtClean="0"/>
              <a:t>clojuredocs.org</a:t>
            </a:r>
            <a:r>
              <a:rPr lang="en-US" dirty="0" smtClean="0"/>
              <a:t>/</a:t>
            </a:r>
            <a:r>
              <a:rPr lang="en-US" dirty="0" err="1" smtClean="0"/>
              <a:t>clojure_core</a:t>
            </a:r>
            <a:r>
              <a:rPr lang="en-US" dirty="0" smtClean="0"/>
              <a:t>/</a:t>
            </a:r>
            <a:r>
              <a:rPr lang="en-US" dirty="0" err="1" smtClean="0"/>
              <a:t>clojure.core</a:t>
            </a:r>
            <a:r>
              <a:rPr lang="en-US" dirty="0" smtClean="0"/>
              <a:t>/future</a:t>
            </a:r>
          </a:p>
          <a:p>
            <a:r>
              <a:rPr lang="en-US" dirty="0" smtClean="0"/>
              <a:t>* One of the core concurrency abstractions in </a:t>
            </a:r>
            <a:r>
              <a:rPr lang="en-US" dirty="0" err="1" smtClean="0"/>
              <a:t>Clojure</a:t>
            </a:r>
            <a:endParaRPr lang="en-US" dirty="0" smtClean="0"/>
          </a:p>
          <a:p>
            <a:r>
              <a:rPr lang="en-US" dirty="0" smtClean="0"/>
              <a:t>* Represents the *result* of a computation that will be performed at some future time</a:t>
            </a:r>
          </a:p>
          <a:p>
            <a:r>
              <a:rPr lang="en-US" dirty="0" smtClean="0"/>
              <a:t>* On creation the task is scheduled for execution by the runtime</a:t>
            </a:r>
          </a:p>
          <a:p>
            <a:r>
              <a:rPr lang="en-US" dirty="0" smtClean="0"/>
              <a:t>* The main thread can then do other stuff and retrieve the result of the operation later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66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5: Simple Future code sample</a:t>
            </a:r>
          </a:p>
          <a:p>
            <a:endParaRPr lang="en-US" dirty="0" smtClean="0"/>
          </a:p>
          <a:p>
            <a:r>
              <a:rPr lang="en-US" dirty="0" smtClean="0"/>
              <a:t>The first code example shows a successful operation:</a:t>
            </a:r>
          </a:p>
          <a:p>
            <a:endParaRPr lang="en-US" dirty="0" smtClean="0"/>
          </a:p>
          <a:p>
            <a:r>
              <a:rPr lang="en-US" dirty="0" smtClean="0"/>
              <a:t>* Creates a new `Finance` object and send it to the future</a:t>
            </a:r>
          </a:p>
          <a:p>
            <a:r>
              <a:rPr lang="en-US" dirty="0" smtClean="0"/>
              <a:t>* The state of the future is `:pending`</a:t>
            </a:r>
          </a:p>
          <a:p>
            <a:r>
              <a:rPr lang="en-US" dirty="0" smtClean="0"/>
              <a:t>* The value of the future is 'nil`</a:t>
            </a:r>
          </a:p>
          <a:p>
            <a:r>
              <a:rPr lang="en-US" dirty="0" smtClean="0"/>
              <a:t>* The main thread then does important stuff with the operation completes</a:t>
            </a:r>
          </a:p>
          <a:p>
            <a:r>
              <a:rPr lang="en-US" dirty="0" smtClean="0"/>
              <a:t>* On success the state of the object becomes `:fulfilled` and the value of the future becomes the result of the operation</a:t>
            </a:r>
          </a:p>
          <a:p>
            <a:r>
              <a:rPr lang="en-US" dirty="0" smtClean="0"/>
              <a:t>* From  this point forward the future is *immutable*</a:t>
            </a:r>
          </a:p>
          <a:p>
            <a:r>
              <a:rPr lang="en-US" dirty="0" smtClean="0"/>
              <a:t>* A future does one thing and then is done forever</a:t>
            </a:r>
          </a:p>
          <a:p>
            <a:endParaRPr lang="en-US" dirty="0" smtClean="0"/>
          </a:p>
          <a:p>
            <a:r>
              <a:rPr lang="en-US" dirty="0" smtClean="0"/>
              <a:t>The second example is similar to the first but shows the failure case:</a:t>
            </a:r>
          </a:p>
          <a:p>
            <a:endParaRPr lang="en-US" dirty="0" smtClean="0"/>
          </a:p>
          <a:p>
            <a:r>
              <a:rPr lang="en-US" dirty="0" smtClean="0"/>
              <a:t>* The operation raises an *exception*</a:t>
            </a:r>
          </a:p>
          <a:p>
            <a:r>
              <a:rPr lang="en-US" dirty="0" smtClean="0"/>
              <a:t>* An exception thrown from the operation is the only way to signal failure</a:t>
            </a:r>
          </a:p>
          <a:p>
            <a:r>
              <a:rPr lang="en-US" dirty="0" smtClean="0"/>
              <a:t>* The state of the future becomes `:rejected`</a:t>
            </a:r>
          </a:p>
          <a:p>
            <a:pPr marL="0" indent="0">
              <a:buFontTx/>
              <a:buNone/>
            </a:pPr>
            <a:r>
              <a:rPr lang="en-US" dirty="0" smtClean="0"/>
              <a:t>* The exception that was raised is now accessible through the `#reason` </a:t>
            </a:r>
            <a:r>
              <a:rPr lang="en-US" dirty="0" err="1" smtClean="0"/>
              <a:t>accessor</a:t>
            </a:r>
            <a:endParaRPr lang="en-US" dirty="0" smtClean="0"/>
          </a:p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23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6: Future with a callback</a:t>
            </a:r>
          </a:p>
          <a:p>
            <a:endParaRPr lang="en-US" dirty="0" smtClean="0"/>
          </a:p>
          <a:p>
            <a:r>
              <a:rPr lang="en-US" dirty="0" smtClean="0"/>
              <a:t>There are two ways to act upon the result of an asynchronous operation:</a:t>
            </a:r>
          </a:p>
          <a:p>
            <a:endParaRPr lang="en-US" dirty="0" smtClean="0"/>
          </a:p>
          <a:p>
            <a:r>
              <a:rPr lang="en-US" dirty="0" smtClean="0"/>
              <a:t>* Query the asynchronous for the result (occurs on a different thread than the operation)</a:t>
            </a:r>
          </a:p>
          <a:p>
            <a:r>
              <a:rPr lang="en-US" dirty="0" smtClean="0"/>
              <a:t>* Provide a *</a:t>
            </a:r>
            <a:r>
              <a:rPr lang="en-US" dirty="0" smtClean="0"/>
              <a:t>callback* </a:t>
            </a:r>
            <a:r>
              <a:rPr lang="en-US" dirty="0" smtClean="0"/>
              <a:t>operation to run when the operation is complete</a:t>
            </a:r>
          </a:p>
          <a:p>
            <a:r>
              <a:rPr lang="en-US" dirty="0" smtClean="0"/>
              <a:t>* The callback usually happens on the same thread as the asynchronous operation</a:t>
            </a:r>
          </a:p>
          <a:p>
            <a:r>
              <a:rPr lang="en-US" dirty="0" smtClean="0"/>
              <a:t>* The term *</a:t>
            </a:r>
            <a:r>
              <a:rPr lang="en-US" dirty="0" err="1" smtClean="0"/>
              <a:t>errorback</a:t>
            </a:r>
            <a:r>
              <a:rPr lang="en-US" dirty="0" smtClean="0"/>
              <a:t>* is occasionally used when a callback is only run in response to an error</a:t>
            </a:r>
          </a:p>
          <a:p>
            <a:endParaRPr lang="en-US" dirty="0" smtClean="0"/>
          </a:p>
          <a:p>
            <a:r>
              <a:rPr lang="en-US" dirty="0" smtClean="0"/>
              <a:t>### Observable</a:t>
            </a:r>
          </a:p>
          <a:p>
            <a:endParaRPr lang="en-US" dirty="0" smtClean="0"/>
          </a:p>
          <a:p>
            <a:r>
              <a:rPr lang="en-US" dirty="0" smtClean="0"/>
              <a:t>* The Ruby standard library provides a very good callback mechanism via the `Observable` module</a:t>
            </a:r>
          </a:p>
          <a:p>
            <a:r>
              <a:rPr lang="en-US" dirty="0" smtClean="0"/>
              <a:t>* http://ruby-</a:t>
            </a:r>
            <a:r>
              <a:rPr lang="en-US" dirty="0" err="1" smtClean="0"/>
              <a:t>doc.org</a:t>
            </a:r>
            <a:r>
              <a:rPr lang="en-US" dirty="0" smtClean="0"/>
              <a:t>/stdlib-2.0/</a:t>
            </a:r>
            <a:r>
              <a:rPr lang="en-US" dirty="0" err="1" smtClean="0"/>
              <a:t>libdoc</a:t>
            </a:r>
            <a:r>
              <a:rPr lang="en-US" dirty="0" smtClean="0"/>
              <a:t>/observer/</a:t>
            </a:r>
            <a:r>
              <a:rPr lang="en-US" dirty="0" err="1" smtClean="0"/>
              <a:t>rdoc</a:t>
            </a:r>
            <a:r>
              <a:rPr lang="en-US" dirty="0" smtClean="0"/>
              <a:t>/</a:t>
            </a:r>
            <a:r>
              <a:rPr lang="en-US" dirty="0" err="1" smtClean="0"/>
              <a:t>Observable.html</a:t>
            </a:r>
            <a:endParaRPr lang="en-US" dirty="0" smtClean="0"/>
          </a:p>
          <a:p>
            <a:r>
              <a:rPr lang="en-US" dirty="0" smtClean="0"/>
              <a:t>* This implementation of future supports Ruby's `Observable`</a:t>
            </a:r>
          </a:p>
          <a:p>
            <a:r>
              <a:rPr lang="en-US" dirty="0" smtClean="0"/>
              <a:t>* This code example creates an observer class</a:t>
            </a:r>
          </a:p>
          <a:p>
            <a:r>
              <a:rPr lang="en-US" dirty="0" smtClean="0"/>
              <a:t>* The `#update` method receives a `Time` object (representing the completion time of the future) and the final values of the `value` and `reason` attributes (one of which will always be `nil`)</a:t>
            </a:r>
          </a:p>
          <a:p>
            <a:r>
              <a:rPr lang="en-US" dirty="0" smtClean="0"/>
              <a:t>* The `#</a:t>
            </a:r>
            <a:r>
              <a:rPr lang="en-US" dirty="0" err="1" smtClean="0"/>
              <a:t>add_observer</a:t>
            </a:r>
            <a:r>
              <a:rPr lang="en-US" dirty="0" smtClean="0"/>
              <a:t>` method of the `Future` class is concurrency-aware and will behave correctly in the off-chance the future completes *</a:t>
            </a:r>
            <a:r>
              <a:rPr lang="en-US" dirty="0" smtClean="0"/>
              <a:t>before</a:t>
            </a:r>
            <a:r>
              <a:rPr lang="en-US" dirty="0" smtClean="0"/>
              <a:t>* the `#</a:t>
            </a:r>
            <a:r>
              <a:rPr lang="en-US" dirty="0" err="1" smtClean="0"/>
              <a:t>add_observer</a:t>
            </a:r>
            <a:r>
              <a:rPr lang="en-US" dirty="0" smtClean="0"/>
              <a:t>` method is called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07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7: Secret Agent Man</a:t>
            </a:r>
          </a:p>
          <a:p>
            <a:endParaRPr lang="en-US" dirty="0" smtClean="0"/>
          </a:p>
          <a:p>
            <a:r>
              <a:rPr lang="en-US" dirty="0" smtClean="0"/>
              <a:t>The next abstraction we will look at is the agent</a:t>
            </a:r>
          </a:p>
          <a:p>
            <a:endParaRPr lang="en-US" dirty="0" smtClean="0"/>
          </a:p>
          <a:p>
            <a:r>
              <a:rPr lang="en-US" dirty="0" smtClean="0"/>
              <a:t>* http://</a:t>
            </a:r>
            <a:r>
              <a:rPr lang="en-US" dirty="0" err="1" smtClean="0"/>
              <a:t>clojuredocs.org</a:t>
            </a:r>
            <a:r>
              <a:rPr lang="en-US" dirty="0" smtClean="0"/>
              <a:t>/</a:t>
            </a:r>
            <a:r>
              <a:rPr lang="en-US" dirty="0" err="1" smtClean="0"/>
              <a:t>clojure_core</a:t>
            </a:r>
            <a:r>
              <a:rPr lang="en-US" dirty="0" smtClean="0"/>
              <a:t>/</a:t>
            </a:r>
            <a:r>
              <a:rPr lang="en-US" dirty="0" err="1" smtClean="0"/>
              <a:t>clojure.core</a:t>
            </a:r>
            <a:r>
              <a:rPr lang="en-US" dirty="0" smtClean="0"/>
              <a:t>/agent</a:t>
            </a:r>
          </a:p>
          <a:p>
            <a:r>
              <a:rPr lang="en-US" dirty="0" smtClean="0"/>
              <a:t>* Another of the core concurrency abstractions in </a:t>
            </a:r>
            <a:r>
              <a:rPr lang="en-US" dirty="0" err="1" smtClean="0"/>
              <a:t>Clojure</a:t>
            </a:r>
            <a:endParaRPr lang="en-US" dirty="0" smtClean="0"/>
          </a:p>
          <a:p>
            <a:r>
              <a:rPr lang="en-US" dirty="0" smtClean="0"/>
              <a:t>* Represents an atomic value that changes over time</a:t>
            </a:r>
          </a:p>
          <a:p>
            <a:r>
              <a:rPr lang="en-US" dirty="0" smtClean="0"/>
              <a:t>* Rather than placing a lock around a variable and letting threads compete for access, we hide the variable and let threads send *operations* against the variable</a:t>
            </a:r>
          </a:p>
          <a:p>
            <a:r>
              <a:rPr lang="en-US" dirty="0" smtClean="0"/>
              <a:t>* The agent queues the operations and performs them in the order received</a:t>
            </a:r>
          </a:p>
          <a:p>
            <a:r>
              <a:rPr lang="en-US" dirty="0" smtClean="0"/>
              <a:t>* The value of an agent is the value at that exact moment in time, irrespective of an in-progress operation and any queued operations</a:t>
            </a:r>
          </a:p>
          <a:p>
            <a:r>
              <a:rPr lang="en-US" dirty="0" smtClean="0"/>
              <a:t>* A good example is the score in a video game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1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8: Agent code sample</a:t>
            </a:r>
          </a:p>
          <a:p>
            <a:endParaRPr lang="en-US" dirty="0" smtClean="0"/>
          </a:p>
          <a:p>
            <a:r>
              <a:rPr lang="en-US" dirty="0" smtClean="0"/>
              <a:t>* A new agent is created and given an initial value at construction (in this case an empty array)</a:t>
            </a:r>
          </a:p>
          <a:p>
            <a:r>
              <a:rPr lang="en-US" dirty="0" smtClean="0"/>
              <a:t>* Several modification operations are then sent to the agent</a:t>
            </a:r>
          </a:p>
          <a:p>
            <a:r>
              <a:rPr lang="en-US" dirty="0" smtClean="0"/>
              <a:t>* Each operation receives the current value of the agent and returns the new value</a:t>
            </a:r>
          </a:p>
          <a:p>
            <a:r>
              <a:rPr lang="en-US" dirty="0" smtClean="0"/>
              <a:t>* The important thing to note is that operations on an agent need no *a priori* knowledge of the agent's value--it gets the current value when the operation is run</a:t>
            </a:r>
          </a:p>
          <a:p>
            <a:r>
              <a:rPr lang="en-US" dirty="0" smtClean="0"/>
              <a:t>* Although not shown on this slide, this implementation of </a:t>
            </a:r>
            <a:r>
              <a:rPr lang="en-US" dirty="0" smtClean="0"/>
              <a:t>agent </a:t>
            </a:r>
            <a:r>
              <a:rPr lang="en-US" dirty="0" smtClean="0"/>
              <a:t>supports the `Observable` module, validation of the result of each operation, and exception handling callbacks (</a:t>
            </a:r>
            <a:r>
              <a:rPr lang="en-US" dirty="0" err="1" smtClean="0"/>
              <a:t>errorback</a:t>
            </a:r>
            <a:r>
              <a:rPr lang="en-US" dirty="0" smtClean="0"/>
              <a:t>)</a:t>
            </a:r>
          </a:p>
          <a:p>
            <a:r>
              <a:rPr lang="en-US" dirty="0" smtClean="0"/>
              <a:t>* It also provides options for how to handle the return value when the `#value` method is called</a:t>
            </a:r>
          </a:p>
          <a:p>
            <a:endParaRPr lang="en-US" dirty="0" smtClean="0"/>
          </a:p>
          <a:p>
            <a:r>
              <a:rPr lang="en-US" dirty="0" smtClean="0"/>
              <a:t>### Possible Bug</a:t>
            </a:r>
          </a:p>
          <a:p>
            <a:endParaRPr lang="en-US" dirty="0" smtClean="0"/>
          </a:p>
          <a:p>
            <a:r>
              <a:rPr lang="en-US" dirty="0" smtClean="0"/>
              <a:t>This code does one *very* bad thing:</a:t>
            </a:r>
          </a:p>
          <a:p>
            <a:endParaRPr lang="en-US" dirty="0" smtClean="0"/>
          </a:p>
          <a:p>
            <a:r>
              <a:rPr lang="en-US" dirty="0" smtClean="0"/>
              <a:t>* There is a very serious source of potential bugs in this code</a:t>
            </a:r>
          </a:p>
          <a:p>
            <a:r>
              <a:rPr lang="en-US" dirty="0" smtClean="0"/>
              <a:t>* The bug occurs every time we call the `#value` method</a:t>
            </a:r>
          </a:p>
          <a:p>
            <a:r>
              <a:rPr lang="en-US" dirty="0" smtClean="0"/>
              <a:t>* This bad practice leads us directly to our next topic…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74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9: Mutation</a:t>
            </a:r>
          </a:p>
          <a:p>
            <a:endParaRPr lang="en-US" dirty="0" smtClean="0"/>
          </a:p>
          <a:p>
            <a:r>
              <a:rPr lang="en-US" dirty="0" smtClean="0"/>
              <a:t>Shard mutable variables are *bad*</a:t>
            </a:r>
          </a:p>
          <a:p>
            <a:endParaRPr lang="en-US" dirty="0" smtClean="0"/>
          </a:p>
          <a:p>
            <a:r>
              <a:rPr lang="en-US" dirty="0" smtClean="0"/>
              <a:t>* When discussing concurrent programming one common mantra is "avoid shared mutable data"</a:t>
            </a:r>
          </a:p>
          <a:p>
            <a:r>
              <a:rPr lang="en-US" dirty="0" smtClean="0"/>
              <a:t>* This true--when possible *avoid shared mutable data*</a:t>
            </a:r>
          </a:p>
          <a:p>
            <a:r>
              <a:rPr lang="en-US" dirty="0" smtClean="0"/>
              <a:t>* This isn't always possible--sometimes data must be shared across threads</a:t>
            </a:r>
          </a:p>
          <a:p>
            <a:r>
              <a:rPr lang="en-US" dirty="0" smtClean="0"/>
              <a:t>* Many functional programming languages (</a:t>
            </a:r>
            <a:r>
              <a:rPr lang="en-US" dirty="0" err="1" smtClean="0"/>
              <a:t>Erlang</a:t>
            </a:r>
            <a:r>
              <a:rPr lang="en-US" dirty="0" smtClean="0"/>
              <a:t>, </a:t>
            </a:r>
            <a:r>
              <a:rPr lang="en-US" dirty="0" err="1" smtClean="0"/>
              <a:t>Clojure</a:t>
            </a:r>
            <a:r>
              <a:rPr lang="en-US" dirty="0" smtClean="0"/>
              <a:t>, </a:t>
            </a:r>
            <a:r>
              <a:rPr lang="en-US" dirty="0" smtClean="0"/>
              <a:t>Haskell, F#) get around this by having *immutable* variables</a:t>
            </a:r>
          </a:p>
          <a:p>
            <a:r>
              <a:rPr lang="en-US" dirty="0" smtClean="0"/>
              <a:t>* Not in Ruby--all our variables are *references to mutable objects*</a:t>
            </a:r>
          </a:p>
          <a:p>
            <a:r>
              <a:rPr lang="en-US" dirty="0" smtClean="0"/>
              <a:t>* In the previous slide we passed such a reference out of our agent every time we called the `#value` method</a:t>
            </a:r>
          </a:p>
          <a:p>
            <a:r>
              <a:rPr lang="en-US" dirty="0" smtClean="0"/>
              <a:t>* *Any* thread with a reference to the array can change the value</a:t>
            </a:r>
          </a:p>
          <a:p>
            <a:r>
              <a:rPr lang="en-US" dirty="0" smtClean="0"/>
              <a:t>* Plus, access to the array is not thread safe (no locking)</a:t>
            </a:r>
          </a:p>
          <a:p>
            <a:r>
              <a:rPr lang="en-US" dirty="0" smtClean="0"/>
              <a:t>* This is *very, very bad*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5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12/5/13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28562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Ruby Concurrency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</a:b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Jerry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D’Antonio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8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69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mster-gam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92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gent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18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19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mblr_l6amlfIgQT1qd0axho1_128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4998" y="0"/>
            <a:ext cx="12201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mi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45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7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c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7620" y="0"/>
            <a:ext cx="12691620" cy="713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0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heduledTask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805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7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heduledTask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74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86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153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797" y="0"/>
            <a:ext cx="10137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9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rTask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58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rTask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632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60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ashTestDummy-2-8544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51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19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rTask 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28421" cy="568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76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unny-philadelphia4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699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5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ctor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11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98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tor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614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54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tor 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56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84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ng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62192" cy="4769626"/>
          </a:xfrm>
          <a:prstGeom prst="rect">
            <a:avLst/>
          </a:prstGeom>
        </p:spPr>
      </p:pic>
      <p:pic>
        <p:nvPicPr>
          <p:cNvPr id="3" name="Picture 2" descr="Pong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05" y="0"/>
            <a:ext cx="4226622" cy="60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17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ll-Lumbergh-Gary-Cole-Office-Sp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2626" y="1"/>
            <a:ext cx="11096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19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ctor-Timer-Supervis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3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61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Write Code!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github.com/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jdantonio</a:t>
            </a: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@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jerrydantonio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60384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na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55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-to-the-future-delorean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96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3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ture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645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3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ture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0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13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-cas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709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8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gent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50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36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3_super_mutants_line-up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200"/>
            <a:ext cx="9144000" cy="445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3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741</TotalTime>
  <Words>3817</Words>
  <Application>Microsoft Macintosh PowerPoint</Application>
  <PresentationFormat>On-screen Show (4:3)</PresentationFormat>
  <Paragraphs>374</Paragraphs>
  <Slides>28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 Black </vt:lpstr>
      <vt:lpstr>Ruby Concurrency Jerry D’Antonio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Write Code!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Jerry D'Antonio</dc:creator>
  <cp:lastModifiedBy>Jerry D'Antonio</cp:lastModifiedBy>
  <cp:revision>112</cp:revision>
  <dcterms:created xsi:type="dcterms:W3CDTF">2013-10-15T22:49:47Z</dcterms:created>
  <dcterms:modified xsi:type="dcterms:W3CDTF">2013-12-05T22:17:37Z</dcterms:modified>
</cp:coreProperties>
</file>